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046" r:id="rId24"/>
    <p:sldMasterId id="2147484047" r:id="rId26"/>
  </p:sldMasterIdLst>
  <p:notesMasterIdLst>
    <p:notesMasterId r:id="rId28"/>
  </p:notesMasterIdLst>
  <p:sldIdLst>
    <p:sldId id="256" r:id="rId30"/>
    <p:sldId id="324" r:id="rId31"/>
    <p:sldId id="325" r:id="rId33"/>
    <p:sldId id="266" r:id="rId35"/>
    <p:sldId id="308" r:id="rId36"/>
    <p:sldId id="322" r:id="rId38"/>
    <p:sldId id="310" r:id="rId39"/>
    <p:sldId id="312" r:id="rId40"/>
    <p:sldId id="323" r:id="rId42"/>
    <p:sldId id="313" r:id="rId44"/>
    <p:sldId id="314" r:id="rId45"/>
    <p:sldId id="315" r:id="rId47"/>
    <p:sldId id="319" r:id="rId49"/>
    <p:sldId id="320" r:id="rId51"/>
    <p:sldId id="326" r:id="rId52"/>
    <p:sldId id="317" r:id="rId53"/>
    <p:sldId id="321" r:id="rId55"/>
    <p:sldId id="284" r:id="rId57"/>
  </p:sldIdLst>
  <p:sldSz cx="9906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3116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2476" autoAdjust="0"/>
    <p:restoredTop sz="81565"/>
  </p:normalViewPr>
  <p:slideViewPr>
    <p:cSldViewPr snapToGrid="0" snapToObjects="1">
      <p:cViewPr varScale="1">
        <p:scale>
          <a:sx n="103" d="100"/>
          <a:sy n="103" d="100"/>
        </p:scale>
        <p:origin x="2376" y="176"/>
      </p:cViewPr>
      <p:guideLst>
        <p:guide orient="horz" pos="2153"/>
        <p:guide pos="31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notesMaster" Target="notesMasters/notesMaster1.xml"></Relationship><Relationship Id="rId30" Type="http://schemas.openxmlformats.org/officeDocument/2006/relationships/slide" Target="slides/slide1.xml"></Relationship><Relationship Id="rId31" Type="http://schemas.openxmlformats.org/officeDocument/2006/relationships/slide" Target="slides/slide2.xml"></Relationship><Relationship Id="rId33" Type="http://schemas.openxmlformats.org/officeDocument/2006/relationships/slide" Target="slides/slide3.xml"></Relationship><Relationship Id="rId35" Type="http://schemas.openxmlformats.org/officeDocument/2006/relationships/slide" Target="slides/slide4.xml"></Relationship><Relationship Id="rId36" Type="http://schemas.openxmlformats.org/officeDocument/2006/relationships/slide" Target="slides/slide5.xml"></Relationship><Relationship Id="rId38" Type="http://schemas.openxmlformats.org/officeDocument/2006/relationships/slide" Target="slides/slide6.xml"></Relationship><Relationship Id="rId39" Type="http://schemas.openxmlformats.org/officeDocument/2006/relationships/slide" Target="slides/slide7.xml"></Relationship><Relationship Id="rId40" Type="http://schemas.openxmlformats.org/officeDocument/2006/relationships/slide" Target="slides/slide8.xml"></Relationship><Relationship Id="rId42" Type="http://schemas.openxmlformats.org/officeDocument/2006/relationships/slide" Target="slides/slide9.xml"></Relationship><Relationship Id="rId44" Type="http://schemas.openxmlformats.org/officeDocument/2006/relationships/slide" Target="slides/slide10.xml"></Relationship><Relationship Id="rId45" Type="http://schemas.openxmlformats.org/officeDocument/2006/relationships/slide" Target="slides/slide11.xml"></Relationship><Relationship Id="rId47" Type="http://schemas.openxmlformats.org/officeDocument/2006/relationships/slide" Target="slides/slide12.xml"></Relationship><Relationship Id="rId49" Type="http://schemas.openxmlformats.org/officeDocument/2006/relationships/slide" Target="slides/slide13.xml"></Relationship><Relationship Id="rId51" Type="http://schemas.openxmlformats.org/officeDocument/2006/relationships/slide" Target="slides/slide14.xml"></Relationship><Relationship Id="rId52" Type="http://schemas.openxmlformats.org/officeDocument/2006/relationships/slide" Target="slides/slide15.xml"></Relationship><Relationship Id="rId53" Type="http://schemas.openxmlformats.org/officeDocument/2006/relationships/slide" Target="slides/slide16.xml"></Relationship><Relationship Id="rId55" Type="http://schemas.openxmlformats.org/officeDocument/2006/relationships/slide" Target="slides/slide17.xml"></Relationship><Relationship Id="rId57" Type="http://schemas.openxmlformats.org/officeDocument/2006/relationships/slide" Target="slides/slide18.xml"></Relationship><Relationship Id="rId63" Type="http://schemas.openxmlformats.org/officeDocument/2006/relationships/viewProps" Target="viewProps.xml"></Relationship><Relationship Id="rId64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4D331-E869-1F4D-8B27-DE2836E15F31}" type="datetimeFigureOut">
              <a:rPr kumimoji="1" lang="ko-Kore-KR" altLang="en-US" smtClean="0"/>
              <a:t>2021. 5. 28.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2F7D-2383-6443-8312-092A2BD8E3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5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9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72173638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10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83919300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11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2442719126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12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13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816100357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14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423411683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1200150" y="1143000"/>
            <a:ext cx="44589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r>
              <a:rPr/>
              <a:t> COVID-19로 인한 비대면 사회가 도래함에 따라 영상 전송 기술과 영상 전송 속도의 필요성이 높아지고 있음</a:t>
            </a:r>
            <a:endParaRPr lang="ko-KR" altLang="en-US"/>
          </a:p>
          <a:p>
            <a:pPr marL="0" indent="0"/>
            <a:r>
              <a:rPr/>
              <a:t> 4차 산업혁명에 들어서며 자율주행 기술과 영상을 보다 빠르게 처리하기 위한 초저지연 기술이 중요성이 높아지고 있음</a:t>
            </a:r>
            <a:endParaRPr lang="ko-KR" altLang="en-US"/>
          </a:p>
          <a:p>
            <a:pPr marL="0" indent="0"/>
            <a:r>
              <a:rPr/>
              <a:t>자율주행과 초저지연 영상 전송기술을 임베디드 시스템에 탑재하여 최소한의 비용으로 고효율의 자율주행과 영상 전송 시스템을 구축함을 목표로 한다.</a:t>
            </a:r>
            <a:endParaRPr lang="ko-KR" altLang="en-US"/>
          </a:p>
          <a:p>
            <a:pPr marL="0" indent="0"/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  <p:extLst>
      <p:ext uri="{BB962C8B-B14F-4D97-AF65-F5344CB8AC3E}">
        <p14:creationId val="1533868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r>
              <a:rPr/>
              <a:t>자율주행 기술 중 가장 필수적인 Lane Detection(차선 인식) 을 구현하고, WebRTC를 이용하여 주행 중인 차량의 상태를 확인할 수 있도록 하는 것을 목표로 함</a:t>
            </a:r>
            <a:endParaRPr lang="ko-KR" altLang="en-US"/>
          </a:p>
          <a:p>
            <a:pPr marL="0" indent="0"/>
            <a:endParaRPr lang="ko-KR" altLang="en-US"/>
          </a:p>
          <a:p>
            <a:pPr marL="0" indent="0"/>
            <a:r>
              <a:rPr/>
              <a:t>WebRTC를 통한 Ultra- low latency video streaming을 바탕으로 자율주행 영상을 웹 브라우저나 모바일을 통해 실시간, 초저지연으로 볼 수 있게 함</a:t>
            </a:r>
            <a:endParaRPr lang="ko-KR" altLang="en-US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7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4055628369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77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8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3740156597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680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355"/>
            <a:ext cx="74295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0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1825625"/>
            <a:ext cx="8544560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140" y="365125"/>
            <a:ext cx="213614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365125"/>
            <a:ext cx="628396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18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742950" y="1122680"/>
            <a:ext cx="84207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238250" y="3602355"/>
            <a:ext cx="74301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5195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81355" y="1825625"/>
            <a:ext cx="8545195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75640" y="1710055"/>
            <a:ext cx="8544560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75640" y="4589780"/>
            <a:ext cx="8544560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5195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81355" y="1825625"/>
            <a:ext cx="421068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5015230" y="1825625"/>
            <a:ext cx="421068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2625" y="1681480"/>
            <a:ext cx="419163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82625" y="2505075"/>
            <a:ext cx="419163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5015230" y="1681480"/>
            <a:ext cx="42119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5015230" y="2505075"/>
            <a:ext cx="42119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5195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457200"/>
            <a:ext cx="3195320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211320" y="987425"/>
            <a:ext cx="501586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82625" y="2057400"/>
            <a:ext cx="3195320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55" y="1825625"/>
            <a:ext cx="8544560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14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457200"/>
            <a:ext cx="3195320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4211320" y="987425"/>
            <a:ext cx="501586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82625" y="2057400"/>
            <a:ext cx="3195320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5195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81355" y="1825625"/>
            <a:ext cx="8545195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7089140" y="365125"/>
            <a:ext cx="213677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81355" y="365125"/>
            <a:ext cx="628459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454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301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1710055"/>
            <a:ext cx="8543925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40" y="4589780"/>
            <a:ext cx="8543925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230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480"/>
            <a:ext cx="419100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230" y="1681480"/>
            <a:ext cx="421132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230" y="2505075"/>
            <a:ext cx="421132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3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20" y="987425"/>
            <a:ext cx="50152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20" y="987425"/>
            <a:ext cx="50152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39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355" y="1825625"/>
            <a:ext cx="854392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35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5B8D-AFC3-4A6F-BEF4-11B97F04E494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680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430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1355" y="1825625"/>
            <a:ext cx="8544560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5" Type="http://schemas.openxmlformats.org/officeDocument/2006/relationships/image" Target="../media/fImage191732521711.png"></Relationship><Relationship Id="rId6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notesSlide" Target="../notesSlides/notesSlide12.xml"></Relationship><Relationship Id="rId4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fImage6952922418234.png"></Relationship><Relationship Id="rId5" Type="http://schemas.openxmlformats.org/officeDocument/2006/relationships/video" Target="../media/media175340617.mp4"></Relationship><Relationship Id="rId6" Type="http://schemas.microsoft.com/office/2007/relationships/media" Target="../media/media175340617.mp4"></Relationship><Relationship Id="rId9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2630943683128.png"></Relationship><Relationship Id="rId3" Type="http://schemas.openxmlformats.org/officeDocument/2006/relationships/notesSlide" Target="../notesSlides/notesSlide15.xml"></Relationship><Relationship Id="rId4" Type="http://schemas.openxmlformats.org/officeDocument/2006/relationships/image" Target="../media/fImage3902472487878.jpeg"></Relationship><Relationship Id="rId5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image" Target="../media/fImage62005370571.png"></Relationship><Relationship Id="rId4" Type="http://schemas.openxmlformats.org/officeDocument/2006/relationships/image" Target="../media/fImage572593717448.png"></Relationship><Relationship Id="rId5" Type="http://schemas.openxmlformats.org/officeDocument/2006/relationships/image" Target="../media/fImage584543727875.png"></Relationship><Relationship Id="rId6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379642354480.png"></Relationship><Relationship Id="rId3" Type="http://schemas.openxmlformats.org/officeDocument/2006/relationships/image" Target="../media/fImage3274383555636.png"></Relationship><Relationship Id="rId4" Type="http://schemas.openxmlformats.org/officeDocument/2006/relationships/image" Target="../media/fImage3292243563124.png"></Relationship><Relationship Id="rId5" Type="http://schemas.openxmlformats.org/officeDocument/2006/relationships/image" Target="../media/fImage2380993578910.png"></Relationship><Relationship Id="rId6" Type="http://schemas.openxmlformats.org/officeDocument/2006/relationships/notesSlide" Target="../notesSlides/notesSlide2.xml"></Relationship><Relationship Id="rId7" Type="http://schemas.openxmlformats.org/officeDocument/2006/relationships/slideLayout" Target="../slideLayouts/slideLayout1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34652365587.png"></Relationship><Relationship Id="rId3" Type="http://schemas.openxmlformats.org/officeDocument/2006/relationships/image" Target="../media/fImage7058203664254.png"></Relationship><Relationship Id="rId4" Type="http://schemas.openxmlformats.org/officeDocument/2006/relationships/notesSlide" Target="../notesSlides/notesSlide3.xml"></Relationship><Relationship Id="rId5" Type="http://schemas.openxmlformats.org/officeDocument/2006/relationships/slideLayout" Target="../slideLayouts/slideLayout18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fImage153103714935.png"></Relationship><Relationship Id="rId4" Type="http://schemas.openxmlformats.org/officeDocument/2006/relationships/image" Target="../media/fImage386623722023.png"></Relationship><Relationship Id="rId5" Type="http://schemas.openxmlformats.org/officeDocument/2006/relationships/image" Target="../media/fImage78433739431.png"></Relationship><Relationship Id="rId6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45493781173.png"></Relationship><Relationship Id="rId3" Type="http://schemas.openxmlformats.org/officeDocument/2006/relationships/image" Target="../media/fImage80643849777.png"></Relationship><Relationship Id="rId4" Type="http://schemas.openxmlformats.org/officeDocument/2006/relationships/notesSlide" Target="../notesSlides/notesSlide6.xml"></Relationship><Relationship Id="rId5" Type="http://schemas.openxmlformats.org/officeDocument/2006/relationships/image" Target="../media/fImage761692497357.jpeg"></Relationship><Relationship Id="rId6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7.xml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notesSlide" Target="../notesSlides/notesSlide9.xml"></Relationship><Relationship Id="rId4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9050"/>
            <a:ext cx="8942705" cy="6858635"/>
            <a:chOff x="0" y="19050"/>
            <a:chExt cx="8942705" cy="6858635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순서도: 수동 입력 4"/>
            <p:cNvSpPr>
              <a:spLocks/>
            </p:cNvSpPr>
            <p:nvPr/>
          </p:nvSpPr>
          <p:spPr>
            <a:xfrm rot="16200000" flipH="1" flipV="1">
              <a:off x="1042035" y="-1022984"/>
              <a:ext cx="6859270" cy="8943340"/>
            </a:xfrm>
            <a:prstGeom prst="flowChartManualInput"/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순서도: 수동 입력 6"/>
            <p:cNvSpPr>
              <a:spLocks/>
            </p:cNvSpPr>
            <p:nvPr/>
          </p:nvSpPr>
          <p:spPr>
            <a:xfrm rot="16200000" flipH="1" flipV="1">
              <a:off x="724535" y="-705485"/>
              <a:ext cx="6859270" cy="8307705"/>
            </a:xfrm>
            <a:prstGeom prst="flowChartManualInput"/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7020" y="2720975"/>
            <a:ext cx="7731760" cy="8928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WebRTC</a:t>
            </a:r>
            <a:r>
              <a:rPr lang="ko-KR" altLang="en-US" sz="3200" b="1" dirty="0" err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를</a:t>
            </a:r>
            <a:r>
              <a:rPr lang="ko-KR" altLang="en-US" sz="32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 적용한 </a:t>
            </a:r>
            <a:r>
              <a:rPr lang="en-US" altLang="ko-KR" sz="32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AI </a:t>
            </a:r>
            <a:r>
              <a:rPr lang="ko-KR" altLang="en-US" sz="32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자율주행 영상처리</a:t>
            </a:r>
            <a:br>
              <a:rPr lang="en-US" altLang="ko-KR" sz="32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AI Self-driving Video Processing using WebRTC</a:t>
            </a:r>
            <a:endParaRPr lang="ko-KR" altLang="en-US" sz="2800" b="1" dirty="0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020" y="4266565"/>
            <a:ext cx="6828155" cy="140017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안상준</a:t>
            </a: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,</a:t>
            </a:r>
            <a:r>
              <a:rPr lang="ko-KR" altLang="en-US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 김기현</a:t>
            </a: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,</a:t>
            </a:r>
            <a:r>
              <a:rPr lang="ko-KR" altLang="en-US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 배재현</a:t>
            </a: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,</a:t>
            </a:r>
            <a:r>
              <a:rPr lang="ko-KR" altLang="en-US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 이상민</a:t>
            </a: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,</a:t>
            </a:r>
            <a:r>
              <a:rPr lang="ko-KR" altLang="en-US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 안병준</a:t>
            </a:r>
            <a:endParaRPr lang="ko-KR" altLang="en-US" sz="1700" b="1">
              <a:solidFill>
                <a:schemeClr val="bg1"/>
              </a:solidFill>
              <a:latin typeface="나눔바른펜" charset="0"/>
              <a:ea typeface="나눔바른펜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/>
            </a:r>
            <a:b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</a:b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Sangjun Ahn, Kihyun Kim, Jaehyun Bae, Sangmin Lee,</a:t>
            </a: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Byungjun Ahn</a:t>
            </a: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/>
            </a:r>
            <a:b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</a:br>
            <a:endParaRPr lang="ko-KR" altLang="en-US" sz="1700" b="1">
              <a:solidFill>
                <a:schemeClr val="bg1"/>
              </a:solidFill>
              <a:latin typeface="나눔바른펜" charset="0"/>
              <a:ea typeface="나눔바른펜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7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ITEC402</a:t>
            </a:r>
            <a:endParaRPr lang="ko-KR" altLang="en-US" sz="1700" b="1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4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346710" y="278765"/>
            <a:ext cx="225107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결과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 rot="0">
            <a:off x="444500" y="694055"/>
            <a:ext cx="76581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solidFill>
                  <a:srgbClr val="FFFFFF"/>
                </a:solidFill>
                <a:latin typeface="나눔고딕" charset="0"/>
                <a:ea typeface="나눔고딕" charset="0"/>
              </a:rPr>
              <a:t>자율주행</a:t>
            </a:r>
            <a:endParaRPr lang="ko-KR" altLang="en-US" sz="11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4" name="그림 8" descr="/Users/isangmin/Library/Group Containers/L48J367XN4.com.infraware.PolarisOffice/EngineTemp/58650/fImage19173252171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72105" y="1624965"/>
            <a:ext cx="4173855" cy="45758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34524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88BA0-7278-EB4C-A4F3-5B069507EE41}"/>
              </a:ext>
            </a:extLst>
          </p:cNvPr>
          <p:cNvSpPr txBox="1"/>
          <p:nvPr/>
        </p:nvSpPr>
        <p:spPr>
          <a:xfrm>
            <a:off x="454660" y="1656715"/>
            <a:ext cx="8703310" cy="23069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/>
              <a:t>본 </a:t>
            </a:r>
            <a:r>
              <a:rPr lang="ko-KR" altLang="en-US"/>
              <a:t>프로젝트</a:t>
            </a:r>
            <a:r>
              <a:rPr lang="ko-KR" altLang="en-US"/>
              <a:t>에서는 자율 주행 영상을 </a:t>
            </a:r>
            <a:r>
              <a:rPr lang="en-US" altLang="ko-KR" b="1"/>
              <a:t>Ultra-low latency video streaming</a:t>
            </a:r>
            <a:r>
              <a:rPr lang="ko-KR" altLang="en-US"/>
              <a:t>을 하기 위해 </a:t>
            </a:r>
            <a:r>
              <a:rPr lang="en-US" altLang="ko-KR" b="1"/>
              <a:t>WebRTC</a:t>
            </a:r>
            <a:r>
              <a:rPr lang="ko-KR" altLang="en-US"/>
              <a:t>를 사용함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en-US" altLang="ko-KR"/>
              <a:t>WebRTC</a:t>
            </a:r>
            <a:r>
              <a:rPr lang="ko-KR" altLang="en-US"/>
              <a:t> 구축을 위하여 아래와 같이 </a:t>
            </a:r>
            <a:r>
              <a:rPr lang="en-US" altLang="ko-KR" b="1"/>
              <a:t>Signaling Server, STUN Server </a:t>
            </a:r>
            <a:r>
              <a:rPr lang="ko-KR" altLang="en-US"/>
              <a:t>등을 사용하여 구축하였음</a:t>
            </a:r>
            <a:endParaRPr lang="ko-KR" altLang="en-US"/>
          </a:p>
          <a:p>
            <a:pPr marL="285750" indent="-285750" latinLnBrk="0">
              <a:buFont typeface="Arial"/>
              <a:buChar char="•"/>
            </a:pP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ko-KR" altLang="en-US"/>
              <a:t>WebRTC를 통해 영상의 손상과 지연을 감소시켜 Peer들간의 초저지연 영상 데이터 전송을 가능하게 함</a:t>
            </a:r>
            <a:endParaRPr lang="ko-KR" altLang="en-US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367665" y="273685"/>
            <a:ext cx="321627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결과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6050" y="4001770"/>
            <a:ext cx="4534535" cy="230124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79A15-82DF-1344-85CF-A28C794A07A6}"/>
              </a:ext>
            </a:extLst>
          </p:cNvPr>
          <p:cNvSpPr txBox="1"/>
          <p:nvPr/>
        </p:nvSpPr>
        <p:spPr>
          <a:xfrm>
            <a:off x="3540125" y="6329680"/>
            <a:ext cx="3105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>
              <a:latin typeface="맑은 고딕" charset="0"/>
            </a:endParaRPr>
          </a:p>
        </p:txBody>
      </p:sp>
      <p:sp>
        <p:nvSpPr>
          <p:cNvPr id="23" name="텍스트 상자 23"/>
          <p:cNvSpPr txBox="1">
            <a:spLocks/>
          </p:cNvSpPr>
          <p:nvPr/>
        </p:nvSpPr>
        <p:spPr>
          <a:xfrm rot="0">
            <a:off x="444500" y="694055"/>
            <a:ext cx="76581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solidFill>
                  <a:srgbClr val="FFFFFF"/>
                </a:solidFill>
                <a:latin typeface="나눔고딕" charset="0"/>
                <a:ea typeface="나눔고딕" charset="0"/>
              </a:rPr>
              <a:t>WebRTC</a:t>
            </a:r>
            <a:endParaRPr lang="ko-KR" altLang="en-US" sz="11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88BA0-7278-EB4C-A4F3-5B069507EE41}"/>
              </a:ext>
            </a:extLst>
          </p:cNvPr>
          <p:cNvSpPr txBox="1"/>
          <p:nvPr/>
        </p:nvSpPr>
        <p:spPr>
          <a:xfrm>
            <a:off x="454660" y="1892300"/>
            <a:ext cx="4500245" cy="23069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/>
              <a:t> </a:t>
            </a:r>
            <a:r>
              <a:rPr lang="en-US" altLang="ko-KR"/>
              <a:t>WebRTC </a:t>
            </a:r>
            <a:r>
              <a:rPr lang="ko-KR" altLang="en-US"/>
              <a:t>관련 구현에서는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 b="1"/>
              <a:t>Front-End</a:t>
            </a:r>
            <a:r>
              <a:rPr lang="ko-KR" altLang="en-US"/>
              <a:t>로는 </a:t>
            </a:r>
            <a:r>
              <a:rPr lang="en-US" altLang="ko-KR" b="1"/>
              <a:t>React</a:t>
            </a:r>
            <a:r>
              <a:rPr lang="ko-KR" altLang="ko-KR" b="1"/>
              <a:t>JS</a:t>
            </a:r>
            <a:r>
              <a:rPr lang="en-US" altLang="ko-KR"/>
              <a:t>,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 b="1"/>
              <a:t>Back-End</a:t>
            </a:r>
            <a:r>
              <a:rPr lang="ko-KR" altLang="en-US"/>
              <a:t>로는 </a:t>
            </a:r>
            <a:r>
              <a:rPr lang="en-US" altLang="ko-KR" b="1"/>
              <a:t>NodeJS express</a:t>
            </a:r>
            <a:r>
              <a:rPr lang="ko-KR" altLang="en-US"/>
              <a:t>로 구현하였음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  <a:p>
            <a:pPr marL="285750" indent="-285750" latinLnBrk="0">
              <a:buFont typeface="Arial"/>
              <a:buChar char="•"/>
            </a:pP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ko-KR" altLang="en-US"/>
              <a:t>SPA 로 웹페이지를 구성하여 서버의 부하를 줄임</a:t>
            </a:r>
            <a:endParaRPr lang="ko-KR" altLang="en-US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358775" y="273685"/>
            <a:ext cx="321627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결과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2CDBC-948F-4EB8-BECA-58968652333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1892300"/>
            <a:ext cx="3813175" cy="43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920F8-591D-C740-981E-C1E4DF7B713A}"/>
              </a:ext>
            </a:extLst>
          </p:cNvPr>
          <p:cNvSpPr txBox="1"/>
          <p:nvPr/>
        </p:nvSpPr>
        <p:spPr>
          <a:xfrm>
            <a:off x="5104130" y="6280150"/>
            <a:ext cx="3105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>
              <a:latin typeface="맑은 고딕" charset="0"/>
            </a:endParaRPr>
          </a:p>
        </p:txBody>
      </p:sp>
      <p:sp>
        <p:nvSpPr>
          <p:cNvPr id="23" name="텍스트 상자 24"/>
          <p:cNvSpPr txBox="1">
            <a:spLocks/>
          </p:cNvSpPr>
          <p:nvPr/>
        </p:nvSpPr>
        <p:spPr>
          <a:xfrm rot="0">
            <a:off x="444500" y="694055"/>
            <a:ext cx="76581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solidFill>
                  <a:srgbClr val="FFFFFF"/>
                </a:solidFill>
                <a:latin typeface="나눔고딕" charset="0"/>
                <a:ea typeface="나눔고딕" charset="0"/>
              </a:rPr>
              <a:t>WebRTC</a:t>
            </a:r>
            <a:endParaRPr lang="ko-KR" altLang="en-US" sz="11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8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905" cy="674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358775" y="1997075"/>
            <a:ext cx="4498975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en-US" altLang="ko-KR" b="1"/>
              <a:t>AWS</a:t>
            </a:r>
            <a:r>
              <a:rPr lang="ko-KR" altLang="en-US" sz="1800" b="1"/>
              <a:t>에서 제공하는 </a:t>
            </a:r>
            <a:r>
              <a:rPr lang="en-US" altLang="ko-KR" b="1"/>
              <a:t>EC2</a:t>
            </a:r>
            <a:r>
              <a:rPr lang="ko-KR" altLang="ko-KR" b="1"/>
              <a:t> 서비스를 통해</a:t>
            </a:r>
            <a:r>
              <a:rPr lang="ko-KR" altLang="en-US"/>
              <a:t> 배포하였음</a:t>
            </a:r>
          </a:p>
          <a:p>
            <a:pPr marL="285750" indent="-285750" latinLnBrk="0">
              <a:buFont typeface="Arial"/>
              <a:buChar char="•"/>
            </a:pP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en-US" altLang="ko-KR"/>
              <a:t>WebRTC</a:t>
            </a:r>
            <a:r>
              <a:rPr lang="ko-KR" altLang="en-US"/>
              <a:t>를 통한 영상 전송을 위해서는 </a:t>
            </a:r>
            <a:r>
              <a:rPr lang="ko-KR" altLang="ko-KR"/>
              <a:t>보안을 위해 </a:t>
            </a:r>
            <a:r>
              <a:rPr lang="en-US" altLang="ko-KR"/>
              <a:t>https</a:t>
            </a:r>
            <a:r>
              <a:rPr lang="ko-KR" altLang="en-US"/>
              <a:t>로 접속해야함</a:t>
            </a:r>
            <a:br>
              <a:rPr lang="en-US" altLang="ko-KR"/>
            </a:br>
            <a:r>
              <a:rPr lang="ko-KR" altLang="en-US"/>
              <a:t>따라서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인증서</a:t>
            </a:r>
            <a:r>
              <a:rPr lang="ko-KR" altLang="en-US"/>
              <a:t>를 </a:t>
            </a:r>
            <a:r>
              <a:rPr lang="ko-KR" altLang="en-US" b="1"/>
              <a:t>발급</a:t>
            </a:r>
            <a:r>
              <a:rPr lang="ko-KR" altLang="en-US"/>
              <a:t>받아 진행함</a:t>
            </a: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358775" y="273685"/>
            <a:ext cx="3216910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결과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23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0" y="2178050"/>
            <a:ext cx="5046345" cy="314261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BF33-31FD-4348-9A28-A1C8CC606FE4}"/>
              </a:ext>
            </a:extLst>
          </p:cNvPr>
          <p:cNvSpPr txBox="1"/>
          <p:nvPr/>
        </p:nvSpPr>
        <p:spPr>
          <a:xfrm>
            <a:off x="5850890" y="5501640"/>
            <a:ext cx="3105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>
              <a:latin typeface="맑은 고딕" charset="0"/>
            </a:endParaRPr>
          </a:p>
        </p:txBody>
      </p:sp>
      <p:sp>
        <p:nvSpPr>
          <p:cNvPr id="24" name="텍스트 상자 25"/>
          <p:cNvSpPr txBox="1">
            <a:spLocks/>
          </p:cNvSpPr>
          <p:nvPr/>
        </p:nvSpPr>
        <p:spPr>
          <a:xfrm rot="0">
            <a:off x="444500" y="694055"/>
            <a:ext cx="76581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solidFill>
                  <a:srgbClr val="FFFFFF"/>
                </a:solidFill>
                <a:latin typeface="나눔고딕" charset="0"/>
                <a:ea typeface="나눔고딕" charset="0"/>
              </a:rPr>
              <a:t>WebRTC</a:t>
            </a:r>
            <a:endParaRPr lang="ko-KR" altLang="en-US" sz="11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905" cy="674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358775" y="398145"/>
            <a:ext cx="3216910" cy="4610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실제 구현 영상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4192905" y="5467350"/>
            <a:ext cx="1535430" cy="3695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맑은 고딕" charset="0"/>
              </a:rPr>
              <a:t>자율주행</a:t>
            </a:r>
            <a:r>
              <a:rPr lang="ko-KR" altLang="en-US">
                <a:latin typeface="+mn-ea"/>
                <a:ea typeface="맑은 고딕" charset="0"/>
              </a:rPr>
              <a:t> </a:t>
            </a:r>
            <a:r>
              <a:rPr lang="ko-KR" altLang="en-US">
                <a:latin typeface="맑은 고딕" charset="0"/>
              </a:rPr>
              <a:t>데모</a:t>
            </a:r>
            <a:endParaRPr lang="ko-KR" altLang="en-US">
              <a:latin typeface="맑은 고딕" charset="0"/>
            </a:endParaRPr>
          </a:p>
        </p:txBody>
      </p:sp>
      <p:pic>
        <p:nvPicPr>
          <p:cNvPr id="23" name="찐찐막" descr="/Users/isangmin/Library/Group Containers/L48J367XN4.com.infraware.PolarisOffice/EngineTemp/58650/fImage6952922418234.png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00835" y="1425575"/>
            <a:ext cx="6708140" cy="377063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76569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 rot="0">
            <a:off x="-635" y="275590"/>
            <a:ext cx="9907905" cy="674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367665" y="273685"/>
            <a:ext cx="3216910" cy="4616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결과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444500" y="694055"/>
            <a:ext cx="766445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100">
                <a:solidFill>
                  <a:srgbClr val="FFFFFF"/>
                </a:solidFill>
                <a:latin typeface="나눔고딕" charset="0"/>
                <a:ea typeface="나눔고딕" charset="0"/>
              </a:rPr>
              <a:t>학술대회</a:t>
            </a:r>
            <a:endParaRPr lang="ko-KR" altLang="en-US" sz="11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4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0585" y="1459230"/>
            <a:ext cx="3657600" cy="5186680"/>
          </a:xfrm>
          <a:prstGeom prst="rect"/>
          <a:noFill/>
        </p:spPr>
      </p:pic>
      <p:pic>
        <p:nvPicPr>
          <p:cNvPr id="25" name="그림 1" descr="/Users/isangmin/Library/Group Containers/L48J367XN4.com.infraware.PolarisOffice/EngineTemp/58650/fImage390247248787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8215" y="2419350"/>
            <a:ext cx="4348480" cy="32651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88BA0-7278-EB4C-A4F3-5B069507EE41}"/>
              </a:ext>
            </a:extLst>
          </p:cNvPr>
          <p:cNvSpPr txBox="1"/>
          <p:nvPr/>
        </p:nvSpPr>
        <p:spPr>
          <a:xfrm>
            <a:off x="358775" y="1846580"/>
            <a:ext cx="8701405" cy="17532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/>
              <a:t>성능에 </a:t>
            </a:r>
            <a:r>
              <a:rPr lang="ko-KR" altLang="en-US" b="1"/>
              <a:t>제한이 많은 </a:t>
            </a:r>
            <a:r>
              <a:rPr lang="ko-KR" altLang="en-US"/>
              <a:t>임베디드 하드웨어에서의 딥 러닝 모델 구동</a:t>
            </a:r>
            <a:r>
              <a:rPr lang="ko-KR" altLang="en-US"/>
              <a:t> 및 영상처리 전송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ko-KR" altLang="en-US" b="1"/>
              <a:t>영상처리 전송</a:t>
            </a:r>
            <a:r>
              <a:rPr lang="ko-KR" altLang="en-US"/>
              <a:t>에서 발생하는 </a:t>
            </a:r>
            <a:r>
              <a:rPr lang="en-US" altLang="ko-KR"/>
              <a:t>overhead</a:t>
            </a:r>
            <a:r>
              <a:rPr lang="ko-KR" altLang="en-US"/>
              <a:t>와 </a:t>
            </a:r>
            <a:r>
              <a:rPr lang="en-US" altLang="ko-KR"/>
              <a:t>latency</a:t>
            </a:r>
            <a:r>
              <a:rPr lang="ko-KR" altLang="en-US"/>
              <a:t>를 </a:t>
            </a:r>
            <a:r>
              <a:rPr lang="en-US" altLang="ko-KR"/>
              <a:t>WebRTC</a:t>
            </a:r>
            <a:r>
              <a:rPr lang="ko-KR" altLang="en-US"/>
              <a:t>를 적용하여 줄임으로써 실시간 주행 중인 차량의 주행 영상</a:t>
            </a:r>
            <a:r>
              <a:rPr lang="en-US" altLang="ko-KR"/>
              <a:t> 확인가능</a:t>
            </a:r>
            <a:endParaRPr lang="ko-KR" altLang="en-US"/>
          </a:p>
          <a:p>
            <a:pPr marL="285750" indent="-285750" latinLnBrk="0">
              <a:buFontTx/>
              <a:buNone/>
            </a:pP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ko-KR" altLang="en-US"/>
              <a:t>정확도가 높은 </a:t>
            </a:r>
            <a:r>
              <a:rPr lang="en-US" altLang="ko-KR"/>
              <a:t>ResNet </a:t>
            </a:r>
            <a:r>
              <a:rPr lang="ko-KR" altLang="en-US"/>
              <a:t>모델을 사용하여 지도학습으로 자율주행</a:t>
            </a:r>
            <a:r>
              <a:rPr lang="ko-KR" altLang="en-US"/>
              <a:t>을 가능하게 함</a:t>
            </a:r>
            <a:endParaRPr lang="ko-KR" altLang="en-US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367665" y="273685"/>
            <a:ext cx="321627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결과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3" name="텍스트 상자 27"/>
          <p:cNvSpPr txBox="1">
            <a:spLocks/>
          </p:cNvSpPr>
          <p:nvPr/>
        </p:nvSpPr>
        <p:spPr>
          <a:xfrm rot="0">
            <a:off x="444500" y="694055"/>
            <a:ext cx="76581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solidFill>
                  <a:srgbClr val="FFFFFF"/>
                </a:solidFill>
                <a:latin typeface="나눔고딕" charset="0"/>
                <a:ea typeface="나눔고딕" charset="0"/>
              </a:rPr>
              <a:t>결론</a:t>
            </a:r>
            <a:endParaRPr lang="ko-KR" altLang="en-US" sz="11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75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 rot="0">
            <a:off x="-635" y="275590"/>
            <a:ext cx="9907905" cy="674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358775" y="398145"/>
            <a:ext cx="321627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기대효과 및 활용방안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23" name="그림 7" descr="/Users/isangmin/Library/Group Containers/L48J367XN4.com.infraware.PolarisOffice/EngineTemp/57760/fImage6200537057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56915" y="3277235"/>
            <a:ext cx="6649085" cy="1619885"/>
          </a:xfrm>
          <a:prstGeom prst="rect"/>
          <a:noFill/>
        </p:spPr>
      </p:pic>
      <p:pic>
        <p:nvPicPr>
          <p:cNvPr id="24" name="그림 8" descr="/Users/isangmin/Library/Group Containers/L48J367XN4.com.infraware.PolarisOffice/EngineTemp/57760/fImage5725937174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1340485"/>
            <a:ext cx="6649085" cy="1619885"/>
          </a:xfrm>
          <a:prstGeom prst="rect"/>
          <a:noFill/>
        </p:spPr>
      </p:pic>
      <p:pic>
        <p:nvPicPr>
          <p:cNvPr id="25" name="그림 9" descr="/Users/isangmin/Library/Group Containers/L48J367XN4.com.infraware.PolarisOffice/EngineTemp/57760/fImage58454372787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1790" y="5184775"/>
            <a:ext cx="6649085" cy="1619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>
            <a:off x="0" y="1270"/>
            <a:ext cx="8943340" cy="6859270"/>
            <a:chOff x="0" y="1270"/>
            <a:chExt cx="8943340" cy="6859270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Rect 0"/>
            <p:cNvSpPr>
              <a:spLocks/>
            </p:cNvSpPr>
            <p:nvPr/>
          </p:nvSpPr>
          <p:spPr>
            <a:xfrm rot="16200000" flipH="1" flipV="1">
              <a:off x="1042035" y="-1040765"/>
              <a:ext cx="6859270" cy="894334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 rot="16200000" flipH="1" flipV="1">
              <a:off x="724535" y="-723265"/>
              <a:ext cx="6859270" cy="8307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Rect 0"/>
          <p:cNvSpPr txBox="1">
            <a:spLocks/>
          </p:cNvSpPr>
          <p:nvPr/>
        </p:nvSpPr>
        <p:spPr>
          <a:xfrm>
            <a:off x="1038225" y="2729865"/>
            <a:ext cx="261366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감사합니다.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 rot="0">
            <a:off x="-635" y="275590"/>
            <a:ext cx="9907905" cy="674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27025" y="374650"/>
            <a:ext cx="1525270" cy="46228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팀원 소개</a:t>
            </a:r>
            <a:endParaRPr lang="ko-KR" altLang="en-US" sz="2400" b="1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484505" y="2045970"/>
            <a:ext cx="8936990" cy="2767330"/>
            <a:chOff x="484505" y="2045970"/>
            <a:chExt cx="8936990" cy="2767330"/>
          </a:xfrm>
        </p:grpSpPr>
        <p:grpSp>
          <p:nvGrpSpPr>
            <p:cNvPr id="4" name="Group 5"/>
            <p:cNvGrpSpPr/>
            <p:nvPr/>
          </p:nvGrpSpPr>
          <p:grpSpPr>
            <a:xfrm rot="0">
              <a:off x="484505" y="2045970"/>
              <a:ext cx="6652895" cy="2762885"/>
              <a:chOff x="484505" y="2045970"/>
              <a:chExt cx="6652895" cy="2762885"/>
            </a:xfrm>
          </p:grpSpPr>
          <p:sp>
            <p:nvSpPr>
              <p:cNvPr id="3" name="Rect 0"/>
              <p:cNvSpPr>
                <a:spLocks/>
              </p:cNvSpPr>
              <p:nvPr/>
            </p:nvSpPr>
            <p:spPr>
              <a:xfrm rot="0">
                <a:off x="484505" y="2045970"/>
                <a:ext cx="2084070" cy="2762885"/>
              </a:xfrm>
              <a:prstGeom prst="roundRect"/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6" name="Rect 0"/>
              <p:cNvSpPr>
                <a:spLocks/>
              </p:cNvSpPr>
              <p:nvPr/>
            </p:nvSpPr>
            <p:spPr>
              <a:xfrm rot="0">
                <a:off x="2769235" y="2045970"/>
                <a:ext cx="2084070" cy="2762885"/>
              </a:xfrm>
              <a:prstGeom prst="roundRect"/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5053330" y="2045970"/>
                <a:ext cx="2084070" cy="2762885"/>
              </a:xfrm>
              <a:prstGeom prst="roundRect"/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16" name="Rect 0"/>
            <p:cNvSpPr>
              <a:spLocks/>
            </p:cNvSpPr>
            <p:nvPr/>
          </p:nvSpPr>
          <p:spPr>
            <a:xfrm rot="0">
              <a:off x="7337425" y="2049780"/>
              <a:ext cx="2084070" cy="2762885"/>
            </a:xfrm>
            <a:prstGeom prst="roundRect"/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4572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11" name="Rect 0"/>
          <p:cNvSpPr txBox="1">
            <a:spLocks/>
          </p:cNvSpPr>
          <p:nvPr/>
        </p:nvSpPr>
        <p:spPr>
          <a:xfrm>
            <a:off x="742315" y="4940300"/>
            <a:ext cx="1554480" cy="968374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안상준(</a:t>
            </a:r>
            <a:r>
              <a:rPr sz="1400" b="1">
                <a:latin typeface="나눔바른펜" charset="0"/>
                <a:ea typeface="나눔바른펜" charset="0"/>
              </a:rPr>
              <a:t>팀장)</a:t>
            </a:r>
            <a:endParaRPr lang="ko-KR" altLang="en-US" sz="14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400" b="1">
                <a:latin typeface="나눔바른펜" charset="0"/>
                <a:ea typeface="나눔바른펜" charset="0"/>
              </a:rPr>
              <a:t>Deep learning</a:t>
            </a:r>
            <a:endParaRPr lang="ko-KR" altLang="en-US" sz="14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400" b="1">
                <a:latin typeface="나눔바른펜" charset="0"/>
                <a:ea typeface="나눔바른펜" charset="0"/>
              </a:rPr>
              <a:t>&amp;</a:t>
            </a:r>
            <a:endParaRPr lang="ko-KR" altLang="en-US" sz="14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400" b="1">
                <a:latin typeface="나눔바른펜" charset="0"/>
                <a:ea typeface="나눔바른펜" charset="0"/>
              </a:rPr>
              <a:t>Embeded System</a:t>
            </a:r>
            <a:endParaRPr lang="ko-KR" altLang="en-US" sz="1400" b="1">
              <a:latin typeface="나눔바른펜" charset="0"/>
              <a:ea typeface="나눔바른펜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3300730" y="4925060"/>
            <a:ext cx="1021080" cy="10140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김기현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Front-end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&amp;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Back-end</a:t>
            </a:r>
            <a:endParaRPr lang="ko-KR" altLang="en-US" sz="1500" b="1">
              <a:latin typeface="나눔바른펜" charset="0"/>
              <a:ea typeface="나눔바른펜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5748020" y="4932680"/>
            <a:ext cx="695325" cy="968374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배재현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400" b="1">
                <a:latin typeface="나눔바른펜" charset="0"/>
                <a:ea typeface="나눔바른펜" charset="0"/>
              </a:rPr>
              <a:t>Deep learning</a:t>
            </a:r>
            <a:endParaRPr lang="ko-KR" altLang="en-US" sz="14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400" b="1">
                <a:latin typeface="나눔바른펜" charset="0"/>
                <a:ea typeface="나눔바른펜" charset="0"/>
              </a:rPr>
              <a:t>&amp;</a:t>
            </a:r>
            <a:endParaRPr lang="ko-KR" altLang="en-US" sz="14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400" b="1">
                <a:latin typeface="나눔바른펜" charset="0"/>
                <a:ea typeface="나눔바른펜" charset="0"/>
              </a:rPr>
              <a:t>Embeded System</a:t>
            </a:r>
            <a:endParaRPr lang="ko-KR" altLang="en-US" sz="1500" b="1">
              <a:latin typeface="나눔바른펜" charset="0"/>
              <a:ea typeface="나눔바른펜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8062595" y="4932680"/>
            <a:ext cx="695325" cy="10140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이상민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Front-end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&amp;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Back-end</a:t>
            </a:r>
            <a:endParaRPr lang="ko-KR" altLang="en-US" sz="1500" b="1">
              <a:latin typeface="나눔바른펜" charset="0"/>
              <a:ea typeface="나눔바른펜" charset="0"/>
            </a:endParaRPr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6740" y="2298700"/>
            <a:ext cx="1871345" cy="2257425"/>
          </a:xfrm>
          <a:prstGeom prst="rect"/>
          <a:noFill/>
        </p:spPr>
      </p:pic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79395" y="2448560"/>
            <a:ext cx="2001520" cy="2106930"/>
          </a:xfrm>
          <a:prstGeom prst="rect"/>
          <a:noFill/>
        </p:spPr>
      </p:pic>
      <p:pic>
        <p:nvPicPr>
          <p:cNvPr id="28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222875" y="2265045"/>
            <a:ext cx="1816735" cy="2380615"/>
          </a:xfrm>
          <a:prstGeom prst="rect"/>
          <a:noFill/>
        </p:spPr>
      </p:pic>
      <p:pic>
        <p:nvPicPr>
          <p:cNvPr id="30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414895" y="2266950"/>
            <a:ext cx="1940560" cy="2253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 rot="0">
            <a:off x="-635" y="275590"/>
            <a:ext cx="9907905" cy="674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27025" y="374650"/>
            <a:ext cx="1389380" cy="46164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회사 소개</a:t>
            </a:r>
            <a:endParaRPr lang="ko-KR" altLang="en-US" sz="2400" b="1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4584700" y="5755640"/>
            <a:ext cx="702310" cy="5537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안병준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sz="1500" b="1">
                <a:latin typeface="나눔바른펜" charset="0"/>
                <a:ea typeface="나눔바른펜" charset="0"/>
              </a:rPr>
              <a:t>멘토</a:t>
            </a:r>
            <a:endParaRPr lang="ko-KR" altLang="en-US" sz="1500" b="1">
              <a:latin typeface="나눔바른펜" charset="0"/>
              <a:ea typeface="나눔바른펜" charset="0"/>
            </a:endParaRPr>
          </a:p>
        </p:txBody>
      </p:sp>
      <p:grpSp>
        <p:nvGrpSpPr>
          <p:cNvPr id="28" name="Group 5"/>
          <p:cNvGrpSpPr/>
          <p:nvPr/>
        </p:nvGrpSpPr>
        <p:grpSpPr>
          <a:xfrm rot="0">
            <a:off x="1440180" y="1609725"/>
            <a:ext cx="7027545" cy="3963670"/>
            <a:chOff x="1440180" y="1609725"/>
            <a:chExt cx="7027545" cy="3963670"/>
          </a:xfrm>
        </p:grpSpPr>
        <p:sp>
          <p:nvSpPr>
            <p:cNvPr id="16" name="Rect 0"/>
            <p:cNvSpPr>
              <a:spLocks/>
            </p:cNvSpPr>
            <p:nvPr/>
          </p:nvSpPr>
          <p:spPr>
            <a:xfrm rot="0">
              <a:off x="1440180" y="1609725"/>
              <a:ext cx="7027545" cy="3963670"/>
            </a:xfrm>
            <a:prstGeom prst="roundRect"/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4572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pic>
          <p:nvPicPr>
            <p:cNvPr id="2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333750" y="1711960"/>
              <a:ext cx="3239770" cy="852170"/>
            </a:xfrm>
            <a:prstGeom prst="rect"/>
            <a:noFill/>
          </p:spPr>
        </p:pic>
        <p:pic>
          <p:nvPicPr>
            <p:cNvPr id="27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366135" y="2720340"/>
              <a:ext cx="3173095" cy="255016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/>
          <p:cNvSpPr>
            <a:spLocks/>
          </p:cNvSpPr>
          <p:nvPr/>
        </p:nvSpPr>
        <p:spPr>
          <a:xfrm>
            <a:off x="2078990" y="701675"/>
            <a:ext cx="7200265" cy="101028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457200" lvl="1" indent="0" latinLnBrk="0">
              <a:buFontTx/>
              <a:buNone/>
            </a:pPr>
            <a:r>
              <a:rPr lang="en-US" altLang="ko-KR" sz="5400">
                <a:latin typeface="나눔고딕 ExtraBold" charset="0"/>
                <a:ea typeface="나눔고딕 ExtraBold" charset="0"/>
              </a:rPr>
              <a:t>INDEX</a:t>
            </a:r>
            <a:endParaRPr lang="ko-KR" altLang="en-US" sz="5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06425" y="701675"/>
            <a:ext cx="1271270" cy="1010285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0710" y="2954655"/>
            <a:ext cx="8672830" cy="635"/>
          </a:xfrm>
          <a:prstGeom prst="line">
            <a:avLst/>
          </a:prstGeom>
          <a:ln w="1905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630680" y="2863215"/>
            <a:ext cx="895985" cy="1356360"/>
            <a:chOff x="1630680" y="2863215"/>
            <a:chExt cx="895985" cy="1356360"/>
          </a:xfrm>
        </p:grpSpPr>
        <p:sp>
          <p:nvSpPr>
            <p:cNvPr id="9" name="타원 8"/>
            <p:cNvSpPr>
              <a:spLocks/>
            </p:cNvSpPr>
            <p:nvPr/>
          </p:nvSpPr>
          <p:spPr>
            <a:xfrm>
              <a:off x="1986915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3" name="눈물 방울 12"/>
            <p:cNvSpPr>
              <a:spLocks/>
            </p:cNvSpPr>
            <p:nvPr/>
          </p:nvSpPr>
          <p:spPr>
            <a:xfrm rot="18900000">
              <a:off x="1630680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62455" y="3463290"/>
            <a:ext cx="429260" cy="58420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accent6"/>
                </a:solidFill>
                <a:latin typeface="나눔고딕" charset="0"/>
                <a:ea typeface="나눔고딕" charset="0"/>
              </a:rPr>
              <a:t>1</a:t>
            </a:r>
            <a:endParaRPr lang="ko-KR" altLang="en-US" sz="3200" b="1">
              <a:solidFill>
                <a:schemeClr val="accent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 rot="0">
            <a:off x="7273925" y="3477895"/>
            <a:ext cx="429260" cy="5842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accent6"/>
                </a:solidFill>
                <a:latin typeface="나눔고딕" charset="0"/>
                <a:ea typeface="나눔고딕" charset="0"/>
              </a:rPr>
              <a:t>4</a:t>
            </a:r>
            <a:endParaRPr lang="ko-KR" altLang="en-US" sz="3200" b="1">
              <a:solidFill>
                <a:schemeClr val="accent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 rot="0">
            <a:off x="5461635" y="3437890"/>
            <a:ext cx="433705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accent6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3200" b="1">
              <a:solidFill>
                <a:schemeClr val="accent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1460500" y="4431665"/>
            <a:ext cx="1243330" cy="30734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과제 수행 배경</a:t>
            </a:r>
            <a:endParaRPr lang="ko-KR" altLang="en-US" sz="1400" b="1">
              <a:latin typeface="나눔바른펜" charset="0"/>
              <a:ea typeface="나눔바른펜" charset="0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 rot="0">
            <a:off x="3420110" y="4440555"/>
            <a:ext cx="885190" cy="30734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과제 목표</a:t>
            </a:r>
            <a:endParaRPr lang="ko-KR" altLang="en-US" sz="1400" b="1">
              <a:latin typeface="나눔바른펜" charset="0"/>
              <a:ea typeface="나눔바른펜" charset="0"/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 rot="0">
            <a:off x="5054600" y="4429125"/>
            <a:ext cx="1249680" cy="30734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과제 수행 결과</a:t>
            </a:r>
            <a:endParaRPr lang="ko-KR" altLang="en-US" sz="1400" b="1">
              <a:latin typeface="나눔바른펜" charset="0"/>
              <a:ea typeface="나눔바른펜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58945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  <p:grpSp>
        <p:nvGrpSpPr>
          <p:cNvPr id="41" name="그룹 137"/>
          <p:cNvGrpSpPr/>
          <p:nvPr/>
        </p:nvGrpSpPr>
        <p:grpSpPr>
          <a:xfrm>
            <a:off x="7042785" y="2863215"/>
            <a:ext cx="895985" cy="1356360"/>
            <a:chOff x="7042785" y="2863215"/>
            <a:chExt cx="895985" cy="1356360"/>
          </a:xfrm>
        </p:grpSpPr>
        <p:sp>
          <p:nvSpPr>
            <p:cNvPr id="42" name="Oval 135"/>
            <p:cNvSpPr>
              <a:spLocks/>
            </p:cNvSpPr>
            <p:nvPr/>
          </p:nvSpPr>
          <p:spPr>
            <a:xfrm rot="0">
              <a:off x="7399020" y="2863215"/>
              <a:ext cx="184150" cy="184150"/>
            </a:xfrm>
            <a:prstGeom prst="ellipse"/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Teardrop 136"/>
            <p:cNvSpPr>
              <a:spLocks/>
            </p:cNvSpPr>
            <p:nvPr/>
          </p:nvSpPr>
          <p:spPr>
            <a:xfrm rot="18900000">
              <a:off x="7042785" y="3323590"/>
              <a:ext cx="896620" cy="896620"/>
            </a:xfrm>
            <a:prstGeom prst="teardrop"/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7" name="그룹 149"/>
          <p:cNvGrpSpPr/>
          <p:nvPr/>
        </p:nvGrpSpPr>
        <p:grpSpPr>
          <a:xfrm>
            <a:off x="5230495" y="2872105"/>
            <a:ext cx="895985" cy="1356360"/>
            <a:chOff x="5230495" y="2872105"/>
            <a:chExt cx="895985" cy="1356360"/>
          </a:xfrm>
        </p:grpSpPr>
        <p:sp>
          <p:nvSpPr>
            <p:cNvPr id="48" name="Oval 147"/>
            <p:cNvSpPr>
              <a:spLocks/>
            </p:cNvSpPr>
            <p:nvPr/>
          </p:nvSpPr>
          <p:spPr>
            <a:xfrm rot="0">
              <a:off x="5586730" y="2872105"/>
              <a:ext cx="184150" cy="184150"/>
            </a:xfrm>
            <a:prstGeom prst="ellipse"/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9" name="Teardrop 148"/>
            <p:cNvSpPr>
              <a:spLocks/>
            </p:cNvSpPr>
            <p:nvPr/>
          </p:nvSpPr>
          <p:spPr>
            <a:xfrm rot="18900000">
              <a:off x="5230495" y="3332480"/>
              <a:ext cx="896620" cy="896620"/>
            </a:xfrm>
            <a:prstGeom prst="teardrop"/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73FE4CD-F56B-438C-9F8C-96607D1B6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" y="808355"/>
            <a:ext cx="803275" cy="795655"/>
          </a:xfrm>
          <a:prstGeom prst="rect">
            <a:avLst/>
          </a:prstGeom>
        </p:spPr>
      </p:pic>
      <p:sp>
        <p:nvSpPr>
          <p:cNvPr id="55" name="텍스트 상자 6"/>
          <p:cNvSpPr txBox="1">
            <a:spLocks/>
          </p:cNvSpPr>
          <p:nvPr/>
        </p:nvSpPr>
        <p:spPr>
          <a:xfrm rot="0">
            <a:off x="6664960" y="4420870"/>
            <a:ext cx="1725295" cy="30734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기대효과 및 활용방안</a:t>
            </a:r>
            <a:endParaRPr lang="ko-KR" altLang="en-US" sz="1400" b="1">
              <a:latin typeface="나눔바른펜" charset="0"/>
              <a:ea typeface="나눔바른펜" charset="0"/>
            </a:endParaRPr>
          </a:p>
        </p:txBody>
      </p:sp>
      <p:sp>
        <p:nvSpPr>
          <p:cNvPr id="59" name="텍스트 상자 10"/>
          <p:cNvSpPr txBox="1">
            <a:spLocks/>
          </p:cNvSpPr>
          <p:nvPr/>
        </p:nvSpPr>
        <p:spPr>
          <a:xfrm rot="0">
            <a:off x="3644900" y="3478530"/>
            <a:ext cx="433705" cy="5842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accent6"/>
                </a:solidFill>
                <a:latin typeface="나눔고딕" charset="0"/>
                <a:ea typeface="나눔고딕" charset="0"/>
              </a:rPr>
              <a:t>2</a:t>
            </a:r>
            <a:endParaRPr lang="ko-KR" altLang="en-US" sz="3200" b="1">
              <a:solidFill>
                <a:schemeClr val="accent6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60" name="그룹 13"/>
          <p:cNvGrpSpPr/>
          <p:nvPr/>
        </p:nvGrpSpPr>
        <p:grpSpPr>
          <a:xfrm rot="0">
            <a:off x="3413760" y="2863850"/>
            <a:ext cx="896620" cy="1356995"/>
            <a:chOff x="3413760" y="2863850"/>
            <a:chExt cx="896620" cy="1356995"/>
          </a:xfrm>
        </p:grpSpPr>
        <p:sp>
          <p:nvSpPr>
            <p:cNvPr id="61" name="Oval 11"/>
            <p:cNvSpPr>
              <a:spLocks/>
            </p:cNvSpPr>
            <p:nvPr/>
          </p:nvSpPr>
          <p:spPr>
            <a:xfrm rot="0">
              <a:off x="3769995" y="2863850"/>
              <a:ext cx="184150" cy="184150"/>
            </a:xfrm>
            <a:prstGeom prst="ellipse"/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62" name="Teardrop 12"/>
            <p:cNvSpPr>
              <a:spLocks/>
            </p:cNvSpPr>
            <p:nvPr/>
          </p:nvSpPr>
          <p:spPr>
            <a:xfrm rot="18900000">
              <a:off x="3413760" y="3324225"/>
              <a:ext cx="896620" cy="896620"/>
            </a:xfrm>
            <a:prstGeom prst="teardrop"/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63" name="그룹 16"/>
          <p:cNvGrpSpPr/>
          <p:nvPr/>
        </p:nvGrpSpPr>
        <p:grpSpPr>
          <a:xfrm rot="0">
            <a:off x="3422650" y="2863850"/>
            <a:ext cx="896620" cy="1356995"/>
            <a:chOff x="3422650" y="2863850"/>
            <a:chExt cx="896620" cy="1356995"/>
          </a:xfrm>
        </p:grpSpPr>
        <p:sp>
          <p:nvSpPr>
            <p:cNvPr id="64" name="Oval 14"/>
            <p:cNvSpPr>
              <a:spLocks/>
            </p:cNvSpPr>
            <p:nvPr/>
          </p:nvSpPr>
          <p:spPr>
            <a:xfrm rot="0">
              <a:off x="3778885" y="2863850"/>
              <a:ext cx="184150" cy="184150"/>
            </a:xfrm>
            <a:prstGeom prst="ellipse"/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65" name="Teardrop 15"/>
            <p:cNvSpPr>
              <a:spLocks/>
            </p:cNvSpPr>
            <p:nvPr/>
          </p:nvSpPr>
          <p:spPr>
            <a:xfrm rot="18900000">
              <a:off x="3422650" y="3324225"/>
              <a:ext cx="896620" cy="896620"/>
            </a:xfrm>
            <a:prstGeom prst="teardrop"/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763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346710" y="385445"/>
            <a:ext cx="211772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배경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23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3105" y="2134235"/>
            <a:ext cx="1862455" cy="1859915"/>
          </a:xfrm>
          <a:prstGeom prst="rect"/>
          <a:noFill/>
        </p:spPr>
      </p:pic>
      <p:pic>
        <p:nvPicPr>
          <p:cNvPr id="24" name="그림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2995" y="2196465"/>
            <a:ext cx="1737995" cy="1734820"/>
          </a:xfrm>
          <a:prstGeom prst="rect"/>
          <a:noFill/>
        </p:spPr>
      </p:pic>
      <p:pic>
        <p:nvPicPr>
          <p:cNvPr id="25" name="그림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1940" y="2214880"/>
            <a:ext cx="1725930" cy="1717675"/>
          </a:xfrm>
          <a:prstGeom prst="rect"/>
          <a:noFill/>
        </p:spPr>
      </p:pic>
      <p:sp>
        <p:nvSpPr>
          <p:cNvPr id="26" name="텍스트 상자 37"/>
          <p:cNvSpPr txBox="1">
            <a:spLocks/>
          </p:cNvSpPr>
          <p:nvPr/>
        </p:nvSpPr>
        <p:spPr>
          <a:xfrm rot="0">
            <a:off x="880745" y="4242435"/>
            <a:ext cx="21799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 b="1">
                <a:latin typeface="나눔고딕" charset="0"/>
                <a:ea typeface="나눔고딕" charset="0"/>
              </a:rPr>
              <a:t>비대면 사회</a:t>
            </a:r>
            <a:r>
              <a:rPr sz="1800">
                <a:latin typeface="나눔고딕" charset="0"/>
                <a:ea typeface="나눔고딕" charset="0"/>
              </a:rPr>
              <a:t>의 도래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7" name="텍스트 상자 38"/>
          <p:cNvSpPr txBox="1">
            <a:spLocks/>
          </p:cNvSpPr>
          <p:nvPr/>
        </p:nvSpPr>
        <p:spPr>
          <a:xfrm rot="0">
            <a:off x="3870325" y="4243705"/>
            <a:ext cx="21799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 b="1">
                <a:latin typeface="나눔고딕" charset="0"/>
                <a:ea typeface="나눔고딕" charset="0"/>
              </a:rPr>
              <a:t>4차 산업혁명</a:t>
            </a:r>
            <a:r>
              <a:rPr sz="1800">
                <a:latin typeface="나눔고딕" charset="0"/>
                <a:ea typeface="나눔고딕" charset="0"/>
              </a:rPr>
              <a:t>의 등장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8" name="텍스트 상자 39"/>
          <p:cNvSpPr txBox="1">
            <a:spLocks/>
          </p:cNvSpPr>
          <p:nvPr/>
        </p:nvSpPr>
        <p:spPr>
          <a:xfrm rot="0">
            <a:off x="7018655" y="4234815"/>
            <a:ext cx="19037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 b="1">
                <a:latin typeface="나눔고딕" charset="0"/>
                <a:ea typeface="나눔고딕" charset="0"/>
              </a:rPr>
              <a:t>임베디드 시스템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8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 rot="0">
            <a:off x="-635" y="275590"/>
            <a:ext cx="9907905" cy="674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346710" y="385445"/>
            <a:ext cx="211772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목표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26" name="그림 36" descr="/Users/isangmin/Library/Group Containers/L48J367XN4.com.infraware.PolarisOffice/EngineTemp/58650/fImage14549378117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4530" y="3100705"/>
            <a:ext cx="5088890" cy="1943100"/>
          </a:xfrm>
          <a:prstGeom prst="rect"/>
          <a:noFill/>
        </p:spPr>
      </p:pic>
      <p:sp>
        <p:nvSpPr>
          <p:cNvPr id="28" name="텍스트 상자 41"/>
          <p:cNvSpPr txBox="1">
            <a:spLocks/>
          </p:cNvSpPr>
          <p:nvPr/>
        </p:nvSpPr>
        <p:spPr>
          <a:xfrm rot="0">
            <a:off x="2268220" y="5043170"/>
            <a:ext cx="193103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LaneDetection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pic>
        <p:nvPicPr>
          <p:cNvPr id="29" name="그림 42" descr="/Users/isangmin/Library/Group Containers/L48J367XN4.com.infraware.PolarisOffice/EngineTemp/58650/fImage8064384977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44540" y="3308985"/>
            <a:ext cx="1601470" cy="1530985"/>
          </a:xfrm>
          <a:prstGeom prst="rect"/>
          <a:noFill/>
        </p:spPr>
      </p:pic>
      <p:sp>
        <p:nvSpPr>
          <p:cNvPr id="30" name="텍스트 상자 43"/>
          <p:cNvSpPr txBox="1">
            <a:spLocks/>
          </p:cNvSpPr>
          <p:nvPr/>
        </p:nvSpPr>
        <p:spPr>
          <a:xfrm rot="0">
            <a:off x="5551170" y="5043170"/>
            <a:ext cx="218059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WebRTC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32" name="Rectangle 3"/>
          <p:cNvSpPr>
            <a:spLocks/>
          </p:cNvSpPr>
          <p:nvPr/>
        </p:nvSpPr>
        <p:spPr>
          <a:xfrm rot="0">
            <a:off x="1289685" y="2143760"/>
            <a:ext cx="7214870" cy="374586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1" name="그림 2" descr="/Users/isangmin/Library/Group Containers/L48J367XN4.com.infraware.PolarisOffice/EngineTemp/58650/fImage761692497357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6845" y="1254125"/>
            <a:ext cx="2065020" cy="1788795"/>
          </a:xfrm>
          <a:prstGeom prst="rect"/>
          <a:noFill/>
        </p:spPr>
      </p:pic>
      <p:sp>
        <p:nvSpPr>
          <p:cNvPr id="33" name="텍스트 상자 7"/>
          <p:cNvSpPr txBox="1">
            <a:spLocks/>
          </p:cNvSpPr>
          <p:nvPr/>
        </p:nvSpPr>
        <p:spPr>
          <a:xfrm rot="0">
            <a:off x="3994785" y="6049010"/>
            <a:ext cx="193103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JetsonNano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346710" y="278765"/>
            <a:ext cx="2678430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결과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358775" y="1557020"/>
            <a:ext cx="9182735" cy="2030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/>
              <a:t>본 프로젝트에서는 자율 주행 중 가장 기본적인 </a:t>
            </a:r>
            <a:r>
              <a:rPr lang="ko-KR" altLang="en-US" b="1"/>
              <a:t>차선 인식 </a:t>
            </a:r>
            <a:r>
              <a:rPr lang="en-US" altLang="ko-KR" b="1"/>
              <a:t>(Lane Detection)</a:t>
            </a:r>
            <a:r>
              <a:rPr lang="ko-KR" altLang="en-US"/>
              <a:t>을 수행함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ko-KR" altLang="en-US"/>
              <a:t>제안한 자율 주행 방식은 </a:t>
            </a:r>
            <a:r>
              <a:rPr lang="ko-KR" altLang="en-US" b="1"/>
              <a:t>지도학습</a:t>
            </a:r>
            <a:r>
              <a:rPr lang="ko-KR" altLang="en-US"/>
              <a:t>임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학습은 </a:t>
            </a:r>
            <a:r>
              <a:rPr lang="ko-KR" altLang="en-US" b="1"/>
              <a:t>전이 학습</a:t>
            </a:r>
            <a:r>
              <a:rPr lang="en-US" altLang="ko-KR" b="1"/>
              <a:t>(Transfer Learning)</a:t>
            </a:r>
            <a:r>
              <a:rPr lang="ko-KR" altLang="en-US"/>
              <a:t>을 사용함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ko-KR" altLang="en-US"/>
              <a:t>경량화된 모델인 </a:t>
            </a:r>
            <a:r>
              <a:rPr lang="en-US" altLang="ko-KR" b="1"/>
              <a:t>ResNet18</a:t>
            </a:r>
            <a:r>
              <a:rPr lang="ko-KR" altLang="en-US"/>
              <a:t> 모델을 사용함</a:t>
            </a:r>
            <a:endParaRPr lang="ko-KR" altLang="en-US"/>
          </a:p>
          <a:p>
            <a:pPr marL="285750" indent="-285750" latinLnBrk="0">
              <a:buFont typeface="Arial"/>
              <a:buChar char="•"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0CBD0B-6C92-5F4C-8159-E1007DFC6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0" y="3546475"/>
            <a:ext cx="7467600" cy="2476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1EE10-F80C-7A47-9655-A75905C5F1E5}"/>
              </a:ext>
            </a:extLst>
          </p:cNvPr>
          <p:cNvSpPr txBox="1"/>
          <p:nvPr/>
        </p:nvSpPr>
        <p:spPr>
          <a:xfrm>
            <a:off x="4044315" y="6073775"/>
            <a:ext cx="1196340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latin typeface="+mn-ea"/>
                <a:ea typeface="맑은 고딕" charset="0"/>
              </a:rPr>
              <a:t>ResNet18</a:t>
            </a:r>
            <a:endParaRPr lang="ko-KR" altLang="en-US">
              <a:latin typeface="+mn-ea"/>
              <a:ea typeface="맑은 고딕" charset="0"/>
            </a:endParaRPr>
          </a:p>
        </p:txBody>
      </p:sp>
      <p:sp>
        <p:nvSpPr>
          <p:cNvPr id="23" name="텍스트 상자 19"/>
          <p:cNvSpPr txBox="1">
            <a:spLocks/>
          </p:cNvSpPr>
          <p:nvPr/>
        </p:nvSpPr>
        <p:spPr>
          <a:xfrm rot="0">
            <a:off x="2854960" y="346710"/>
            <a:ext cx="1593215" cy="3295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4" name="텍스트 상자 20"/>
          <p:cNvSpPr txBox="1">
            <a:spLocks/>
          </p:cNvSpPr>
          <p:nvPr/>
        </p:nvSpPr>
        <p:spPr>
          <a:xfrm rot="0">
            <a:off x="444500" y="694055"/>
            <a:ext cx="76581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solidFill>
                  <a:schemeClr val="bg1"/>
                </a:solidFill>
                <a:latin typeface="나눔고딕" charset="0"/>
                <a:ea typeface="나눔고딕" charset="0"/>
              </a:rPr>
              <a:t>자율주행</a:t>
            </a:r>
            <a:endParaRPr lang="ko-KR" altLang="en-US" sz="11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58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346710" y="278765"/>
            <a:ext cx="230441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결과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7704D-3080-4342-853B-27E1BE4C15F1}"/>
              </a:ext>
            </a:extLst>
          </p:cNvPr>
          <p:cNvSpPr txBox="1"/>
          <p:nvPr/>
        </p:nvSpPr>
        <p:spPr>
          <a:xfrm>
            <a:off x="358775" y="1557020"/>
            <a:ext cx="9180830" cy="313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본 모델은 </a:t>
            </a:r>
            <a:r>
              <a:rPr kumimoji="1" lang="en-US" altLang="ko-KR" b="1" dirty="0"/>
              <a:t>Residual block</a:t>
            </a:r>
            <a:r>
              <a:rPr kumimoji="1" lang="ko-KR" altLang="en-US" dirty="0"/>
              <a:t>이 있어 기울기가 소실되어 학습이 제대로 되지 않는 </a:t>
            </a:r>
            <a:r>
              <a:rPr kumimoji="1" lang="ko-KR" altLang="en-US" b="1" dirty="0"/>
              <a:t>기울기 소실 문제</a:t>
            </a:r>
            <a:r>
              <a:rPr kumimoji="1" lang="ko-KR" altLang="en-US" dirty="0"/>
              <a:t>가 발생하지 않는 강점이 있음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모델의 내부 구조는 수정하지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전결합층만</a:t>
            </a:r>
            <a:r>
              <a:rPr kumimoji="1" lang="ko-KR" altLang="en-US" dirty="0"/>
              <a:t> 변경하였음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 평균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층 뒤에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개의 노드로 설정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Nano</a:t>
            </a:r>
            <a:r>
              <a:rPr kumimoji="1" lang="ko-KR" altLang="en-US" dirty="0"/>
              <a:t>가 따라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가야하는 좌표인 </a:t>
            </a:r>
            <a:r>
              <a:rPr kumimoji="1" lang="ko-KR" altLang="en-US" dirty="0" err="1"/>
              <a:t>이진분류를</a:t>
            </a:r>
            <a:r>
              <a:rPr kumimoji="1" lang="ko-KR" altLang="en-US" dirty="0"/>
              <a:t> 위해 </a:t>
            </a:r>
            <a:r>
              <a:rPr kumimoji="1" lang="ko-KR" altLang="en-US" b="1" dirty="0"/>
              <a:t>노드 수</a:t>
            </a:r>
            <a:r>
              <a:rPr kumimoji="1" lang="ko-KR" altLang="en-US" dirty="0"/>
              <a:t>를 </a:t>
            </a:r>
            <a:r>
              <a:rPr kumimoji="1" lang="en-US" altLang="ko-KR" b="1" dirty="0"/>
              <a:t>2</a:t>
            </a:r>
            <a:r>
              <a:rPr kumimoji="1" lang="ko-KR" altLang="en-US" dirty="0"/>
              <a:t>로 설정하였음 </a:t>
            </a:r>
            <a:br>
              <a:rPr kumimoji="1" lang="en-US" altLang="ko-KR" dirty="0"/>
            </a:b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선형 회귀</a:t>
            </a:r>
            <a:r>
              <a:rPr kumimoji="1" lang="en-US" altLang="ko-KR" b="1" dirty="0"/>
              <a:t>(Linear Regression)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수행함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손실 함수는 </a:t>
            </a:r>
            <a:r>
              <a:rPr kumimoji="1" lang="en-US" altLang="ko-KR" b="1" dirty="0"/>
              <a:t>MSE(Mean Squared Error)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사용함</a:t>
            </a:r>
            <a:br>
              <a:rPr kumimoji="1" lang="en-US" altLang="ko-KR" dirty="0"/>
            </a:br>
            <a:endParaRPr kumimoji="1" lang="en-US" altLang="ko-KR" dirty="0"/>
          </a:p>
        </p:txBody>
      </p:sp>
      <p:sp>
        <p:nvSpPr>
          <p:cNvPr id="23" name="텍스트 상자 21"/>
          <p:cNvSpPr txBox="1">
            <a:spLocks/>
          </p:cNvSpPr>
          <p:nvPr/>
        </p:nvSpPr>
        <p:spPr>
          <a:xfrm rot="0">
            <a:off x="444500" y="694055"/>
            <a:ext cx="76581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solidFill>
                  <a:srgbClr val="FFFFFF"/>
                </a:solidFill>
                <a:latin typeface="나눔고딕" charset="0"/>
                <a:ea typeface="나눔고딕" charset="0"/>
              </a:rPr>
              <a:t>자율주행</a:t>
            </a:r>
            <a:endParaRPr lang="ko-KR" altLang="en-US" sz="11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0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 rot="0">
            <a:off x="-635" y="275590"/>
            <a:ext cx="9907905" cy="674370"/>
          </a:xfrm>
          <a:prstGeom prst="flowChartProcess"/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346710" y="278765"/>
            <a:ext cx="225107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과제 수행 결과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58775" y="1557020"/>
            <a:ext cx="9181465" cy="17551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/>
              <a:t>데이터 셋은 아래와 같이 녹색 점의 </a:t>
            </a:r>
            <a:r>
              <a:rPr lang="ko-KR" altLang="en-US" b="1"/>
              <a:t>좌표</a:t>
            </a:r>
            <a:r>
              <a:rPr lang="ko-KR" altLang="en-US"/>
              <a:t>를 수집함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ko-KR" altLang="en-US" b="1"/>
              <a:t>총 </a:t>
            </a:r>
            <a:r>
              <a:rPr lang="en-US" altLang="ko-KR" b="1"/>
              <a:t>229</a:t>
            </a:r>
            <a:r>
              <a:rPr lang="ko-KR" altLang="en-US" b="1"/>
              <a:t>장</a:t>
            </a:r>
            <a:r>
              <a:rPr lang="ko-KR" altLang="en-US"/>
              <a:t>을 수집하여 훈련하였음 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  <a:p>
            <a:pPr marL="285750" indent="-285750" latinLnBrk="0">
              <a:buFont typeface="Arial"/>
              <a:buChar char="•"/>
            </a:pPr>
            <a:r>
              <a:rPr lang="en-US" altLang="ko-KR" b="1"/>
              <a:t>Train : Test</a:t>
            </a:r>
            <a:r>
              <a:rPr lang="en-US" altLang="ko-KR"/>
              <a:t> </a:t>
            </a:r>
            <a:r>
              <a:rPr lang="ko-KR" altLang="en-US"/>
              <a:t>비율을 </a:t>
            </a:r>
            <a:r>
              <a:rPr lang="en-US" altLang="ko-KR" b="1"/>
              <a:t>85</a:t>
            </a:r>
            <a:r>
              <a:rPr lang="ko-KR" altLang="en-US" b="1"/>
              <a:t> </a:t>
            </a:r>
            <a:r>
              <a:rPr lang="en-US" altLang="ko-KR" b="1"/>
              <a:t>:</a:t>
            </a:r>
            <a:r>
              <a:rPr lang="ko-KR" altLang="en-US" b="1"/>
              <a:t> </a:t>
            </a:r>
            <a:r>
              <a:rPr lang="en-US" altLang="ko-KR" b="1"/>
              <a:t>15</a:t>
            </a:r>
            <a:r>
              <a:rPr lang="ko-KR" altLang="en-US"/>
              <a:t>로 구성하였음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3" b="24459"/>
          <a:stretch>
            <a:fillRect/>
          </a:stretch>
        </p:blipFill>
        <p:spPr bwMode="auto">
          <a:xfrm rot="0">
            <a:off x="3596640" y="3311525"/>
            <a:ext cx="2706370" cy="2596515"/>
          </a:xfrm>
          <a:prstGeom prst="rect"/>
          <a:noFill/>
        </p:spPr>
      </p:pic>
      <p:sp>
        <p:nvSpPr>
          <p:cNvPr id="23" name="Rect 0"/>
          <p:cNvSpPr txBox="1">
            <a:spLocks/>
          </p:cNvSpPr>
          <p:nvPr/>
        </p:nvSpPr>
        <p:spPr>
          <a:xfrm rot="0">
            <a:off x="444500" y="694055"/>
            <a:ext cx="76581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solidFill>
                  <a:srgbClr val="FFFFFF"/>
                </a:solidFill>
                <a:latin typeface="나눔고딕" charset="0"/>
                <a:ea typeface="나눔고딕" charset="0"/>
              </a:rPr>
              <a:t>자율주행</a:t>
            </a:r>
            <a:endParaRPr lang="ko-KR" altLang="en-US" sz="11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Macintosh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98</Paragraphs>
  <Words>664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ICCT</dc:creator>
  <cp:lastModifiedBy>이 상민</cp:lastModifiedBy>
  <dc:title>PowerPoint 프레젠테이션</dc:title>
  <dcterms:modified xsi:type="dcterms:W3CDTF">2021-05-28T05:47:46Z</dcterms:modified>
</cp:coreProperties>
</file>